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0" r:id="rId6"/>
    <p:sldId id="263" r:id="rId7"/>
    <p:sldId id="262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5" r:id="rId26"/>
    <p:sldId id="284" r:id="rId27"/>
    <p:sldId id="280" r:id="rId28"/>
    <p:sldId id="281" r:id="rId29"/>
    <p:sldId id="286" r:id="rId30"/>
    <p:sldId id="282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6718132-75B1-4608-869D-CD02A3C1376C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D1D802-FD43-47C2-8244-7B860066D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18132-75B1-4608-869D-CD02A3C1376C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1D802-FD43-47C2-8244-7B860066D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6718132-75B1-4608-869D-CD02A3C1376C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D1D802-FD43-47C2-8244-7B860066D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18132-75B1-4608-869D-CD02A3C1376C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1D802-FD43-47C2-8244-7B860066D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718132-75B1-4608-869D-CD02A3C1376C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D1D802-FD43-47C2-8244-7B860066D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18132-75B1-4608-869D-CD02A3C1376C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1D802-FD43-47C2-8244-7B860066D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18132-75B1-4608-869D-CD02A3C1376C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1D802-FD43-47C2-8244-7B860066D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18132-75B1-4608-869D-CD02A3C1376C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1D802-FD43-47C2-8244-7B860066D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718132-75B1-4608-869D-CD02A3C1376C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1D802-FD43-47C2-8244-7B860066D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18132-75B1-4608-869D-CD02A3C1376C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1D802-FD43-47C2-8244-7B860066D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18132-75B1-4608-869D-CD02A3C1376C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1D802-FD43-47C2-8244-7B860066D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6718132-75B1-4608-869D-CD02A3C1376C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CD1D802-FD43-47C2-8244-7B860066D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Portrait of classes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Lower-upper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Those with “new” money</a:t>
            </a:r>
          </a:p>
          <a:p>
            <a:r>
              <a:rPr lang="en-US" sz="3200" dirty="0" smtClean="0"/>
              <a:t>Better toys but lack the right “breeding”</a:t>
            </a:r>
            <a:endParaRPr lang="en-US" sz="3200" dirty="0"/>
          </a:p>
        </p:txBody>
      </p:sp>
      <p:pic>
        <p:nvPicPr>
          <p:cNvPr id="34818" name="Picture 2" descr="http://www.e-transport.ro/_files/newscustom/Lexus%20RX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200400"/>
            <a:ext cx="520065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class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Foreign issues</a:t>
            </a:r>
          </a:p>
          <a:p>
            <a:r>
              <a:rPr lang="en-US" sz="3600" dirty="0" smtClean="0"/>
              <a:t>Trade</a:t>
            </a:r>
          </a:p>
          <a:p>
            <a:r>
              <a:rPr lang="en-US" sz="3600" dirty="0" smtClean="0"/>
              <a:t>Defense policies</a:t>
            </a:r>
            <a:endParaRPr lang="en-US" sz="3600" dirty="0"/>
          </a:p>
        </p:txBody>
      </p:sp>
      <p:pic>
        <p:nvPicPr>
          <p:cNvPr id="35842" name="Picture 2" descr="http://specialreport.blogs.foxnews.com/files/2009/03/iraq_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86200"/>
            <a:ext cx="436245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upper-Middle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High-income business and professional families</a:t>
            </a:r>
          </a:p>
          <a:p>
            <a:r>
              <a:rPr lang="en-US" sz="3200" dirty="0" smtClean="0"/>
              <a:t>Race and religious affiliation?</a:t>
            </a:r>
          </a:p>
          <a:p>
            <a:r>
              <a:rPr lang="en-US" sz="3200" dirty="0" smtClean="0"/>
              <a:t>Stable family life</a:t>
            </a:r>
            <a:endParaRPr lang="en-US" sz="3200" dirty="0"/>
          </a:p>
        </p:txBody>
      </p:sp>
      <p:pic>
        <p:nvPicPr>
          <p:cNvPr id="36866" name="Picture 2" descr="http://images.publicradio.org/content/2008/01/07/20080107_middle_class_family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862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Lower-middle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Share the same values of upper-middle class</a:t>
            </a:r>
          </a:p>
          <a:p>
            <a:r>
              <a:rPr lang="en-US" sz="3200" dirty="0" smtClean="0"/>
              <a:t>Average income people—not manual labor</a:t>
            </a:r>
          </a:p>
          <a:p>
            <a:r>
              <a:rPr lang="en-US" sz="3200" dirty="0" smtClean="0"/>
              <a:t>Value hard work</a:t>
            </a:r>
            <a:endParaRPr lang="en-US" sz="3200" dirty="0"/>
          </a:p>
        </p:txBody>
      </p:sp>
      <p:pic>
        <p:nvPicPr>
          <p:cNvPr id="37890" name="Picture 2" descr="http://www.uml.edu/wuml/podcast/media/republican_lo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86200"/>
            <a:ext cx="3250847" cy="271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 not consider themselves “lower class”</a:t>
            </a:r>
          </a:p>
          <a:p>
            <a:r>
              <a:rPr lang="en-US" sz="3200" dirty="0" smtClean="0"/>
              <a:t>High % of nonwhites and less-educated people</a:t>
            </a:r>
          </a:p>
          <a:p>
            <a:r>
              <a:rPr lang="en-US" sz="3200" dirty="0" smtClean="0"/>
              <a:t>Lack “fringe benefits”</a:t>
            </a:r>
            <a:endParaRPr lang="en-US" sz="3200" dirty="0"/>
          </a:p>
        </p:txBody>
      </p:sp>
      <p:pic>
        <p:nvPicPr>
          <p:cNvPr id="39938" name="Picture 2" descr="http://2.bp.blogspot.com/_HMo7qoiF43U/Ru6GUUeEudI/AAAAAAAAAnU/RHWH-LrPmM4/s320/truc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505200"/>
            <a:ext cx="277177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“disreputable poor”</a:t>
            </a:r>
          </a:p>
          <a:p>
            <a:r>
              <a:rPr lang="en-US" sz="3200" dirty="0" smtClean="0"/>
              <a:t>Textbook, “virtually worthless on the labor market, they are virtually worthless in terms of power and prestige.”</a:t>
            </a:r>
          </a:p>
          <a:p>
            <a:r>
              <a:rPr lang="en-US" sz="3200" dirty="0" smtClean="0"/>
              <a:t>Fatalistic</a:t>
            </a:r>
            <a:endParaRPr lang="en-US" sz="3200" dirty="0"/>
          </a:p>
        </p:txBody>
      </p:sp>
      <p:pic>
        <p:nvPicPr>
          <p:cNvPr id="38914" name="Picture 2" descr="http://www.old-picture.com/indians/pictures/Poor-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962400"/>
            <a:ext cx="3505200" cy="2541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Correlations between class and social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Political behavior</a:t>
            </a:r>
          </a:p>
          <a:p>
            <a:r>
              <a:rPr lang="en-US" sz="3200" dirty="0" smtClean="0"/>
              <a:t>Marital stability</a:t>
            </a:r>
          </a:p>
          <a:p>
            <a:r>
              <a:rPr lang="en-US" sz="3200" dirty="0" smtClean="0"/>
              <a:t>Religious affiliation</a:t>
            </a:r>
          </a:p>
          <a:p>
            <a:r>
              <a:rPr lang="en-US" sz="3200" dirty="0" smtClean="0"/>
              <a:t>Educational Achievement</a:t>
            </a:r>
          </a:p>
          <a:p>
            <a:r>
              <a:rPr lang="en-US" sz="3200" dirty="0" smtClean="0"/>
              <a:t>Health</a:t>
            </a:r>
          </a:p>
          <a:p>
            <a:r>
              <a:rPr lang="en-US" sz="3200" dirty="0" smtClean="0"/>
              <a:t>Values and Attitudes</a:t>
            </a:r>
          </a:p>
          <a:p>
            <a:r>
              <a:rPr lang="en-US" sz="3200" dirty="0" smtClean="0"/>
              <a:t>Child-rearing practices</a:t>
            </a:r>
          </a:p>
          <a:p>
            <a:r>
              <a:rPr lang="en-US" sz="3200" dirty="0" smtClean="0"/>
              <a:t>Criminal behavior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www.lhsa.ualberta.ca/Portals/0/executive/voting_boo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67000"/>
            <a:ext cx="2762315" cy="3390900"/>
          </a:xfrm>
          <a:prstGeom prst="rect">
            <a:avLst/>
          </a:prstGeom>
          <a:noFill/>
        </p:spPr>
      </p:pic>
      <p:pic>
        <p:nvPicPr>
          <p:cNvPr id="1028" name="Picture 4" descr="http://www.uml.edu/wuml/podcast/media/republican_log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2163233" cy="1806411"/>
          </a:xfrm>
          <a:prstGeom prst="rect">
            <a:avLst/>
          </a:prstGeom>
          <a:noFill/>
        </p:spPr>
      </p:pic>
      <p:pic>
        <p:nvPicPr>
          <p:cNvPr id="1030" name="Picture 6" descr="http://sitemaker.umich.edu/betteramerica/files/donkey-democrat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114800"/>
            <a:ext cx="2354494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http://www.ct.gov/dcf/lib/dcf/wmv/images/divorce-dec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09800"/>
            <a:ext cx="6032500" cy="4009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affiliation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http://www.fredcrystal.com/church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433445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chool.discoveryeducation.com/clipart/images/teacher-poi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3429000" cy="3162300"/>
          </a:xfrm>
          <a:prstGeom prst="rect">
            <a:avLst/>
          </a:prstGeom>
          <a:noFill/>
        </p:spPr>
      </p:pic>
      <p:pic>
        <p:nvPicPr>
          <p:cNvPr id="30724" name="Picture 4" descr="http://yorkstudentrn.files.wordpress.com/2009/02/nurse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209800"/>
            <a:ext cx="3543300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Achievement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Pupil, Student drawing / School clipart free 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3352800" cy="4023361"/>
          </a:xfrm>
          <a:prstGeom prst="rect">
            <a:avLst/>
          </a:prstGeom>
          <a:noFill/>
        </p:spPr>
      </p:pic>
      <p:pic>
        <p:nvPicPr>
          <p:cNvPr id="32772" name="Picture 4" descr="http://www.premiersleepcenter.net/sleeping_cartoon_SH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3622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ngm.nationalgeographic.com/ngm/0511/feature1/images/ft_hdr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5715000" cy="4289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 and Attitudes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34818" name="Picture 2" descr="http://www.shusterman.com/images/four-leaf-cl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581400"/>
            <a:ext cx="2381250" cy="2552700"/>
          </a:xfrm>
          <a:prstGeom prst="rect">
            <a:avLst/>
          </a:prstGeom>
          <a:noFill/>
        </p:spPr>
      </p:pic>
      <p:pic>
        <p:nvPicPr>
          <p:cNvPr id="34820" name="Picture 4" descr="http://www.leadernotes.com/uploads/responsibil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133600"/>
            <a:ext cx="3352800" cy="2481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Child-rearing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 descr="http://www.ideachampions.com/weblogs/creativ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3124200" cy="2343150"/>
          </a:xfrm>
          <a:prstGeom prst="rect">
            <a:avLst/>
          </a:prstGeom>
          <a:noFill/>
        </p:spPr>
      </p:pic>
      <p:pic>
        <p:nvPicPr>
          <p:cNvPr id="35844" name="Picture 4" descr="conformity.jpg image by teddygro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86200"/>
            <a:ext cx="3010974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8" name="Picture 4" descr="http://www.sonorapd.com/images/Most%20Wanted%20images/jail-clip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057400"/>
            <a:ext cx="2971800" cy="4061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fte.org/capitalism/lessons/01/images/part1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7620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solarnavigator.net/images/Poverty_percent_world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7848600" cy="4953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7242048" cy="1143000"/>
          </a:xfrm>
        </p:spPr>
        <p:txBody>
          <a:bodyPr/>
          <a:lstStyle/>
          <a:p>
            <a:r>
              <a:rPr lang="en-US" dirty="0" smtClean="0"/>
              <a:t>Global Poverty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Wealth and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Are all people in low income nations poor?</a:t>
            </a:r>
            <a:endParaRPr lang="en-US" sz="3200" dirty="0"/>
          </a:p>
        </p:txBody>
      </p:sp>
      <p:pic>
        <p:nvPicPr>
          <p:cNvPr id="1026" name="Picture 2" descr="http://www.kolnescassis.com/blog/wp-content/uploads/2008/08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971800"/>
            <a:ext cx="52387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Severity of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country has the highest quality of life?</a:t>
            </a:r>
          </a:p>
          <a:p>
            <a:r>
              <a:rPr lang="en-US" sz="3200" dirty="0" smtClean="0"/>
              <a:t>What country has the lowest quality of life?</a:t>
            </a:r>
            <a:endParaRPr lang="en-US" sz="3200" dirty="0"/>
          </a:p>
        </p:txBody>
      </p:sp>
      <p:pic>
        <p:nvPicPr>
          <p:cNvPr id="38914" name="Picture 2" descr="http://www.coe.int/t/pace/campaign/stopviolence/NationalContacts_en-Canad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114800"/>
            <a:ext cx="1951169" cy="1454150"/>
          </a:xfrm>
          <a:prstGeom prst="rect">
            <a:avLst/>
          </a:prstGeom>
          <a:noFill/>
        </p:spPr>
      </p:pic>
      <p:pic>
        <p:nvPicPr>
          <p:cNvPr id="38916" name="Picture 4" descr="http://www.vriendenvandestudentchaplaincy.nl/vvsc/images/stories/sierra_leone_small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2228850" cy="239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globaleducationproject.org/earth/images/final-images/life-expectancy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7701935" cy="43434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Expectancy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elegraph.co.uk/telegraph/multimedia/archive/01155/portal-graphics-20_115530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463296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Relative poverty vs. Absolute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Relative—some people lack resources others take for granted</a:t>
            </a:r>
          </a:p>
          <a:p>
            <a:r>
              <a:rPr lang="en-US" sz="3200" dirty="0" smtClean="0"/>
              <a:t>Absolute—lack of resources that is life threatening</a:t>
            </a:r>
            <a:endParaRPr lang="en-US" sz="3200" dirty="0"/>
          </a:p>
        </p:txBody>
      </p:sp>
      <p:pic>
        <p:nvPicPr>
          <p:cNvPr id="39938" name="Picture 2" descr="http://www.gemzies.com/upload/page_thumb/pove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733800"/>
            <a:ext cx="421957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Extent of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Where is poverty the greatest?</a:t>
            </a:r>
          </a:p>
          <a:p>
            <a:r>
              <a:rPr lang="en-US" sz="3200" dirty="0" smtClean="0"/>
              <a:t>Worldwide—at any given time—____% of people suffer from chronic hunger.</a:t>
            </a:r>
          </a:p>
          <a:p>
            <a:r>
              <a:rPr lang="en-US" sz="3200" dirty="0" smtClean="0"/>
              <a:t>________ people die a </a:t>
            </a:r>
            <a:r>
              <a:rPr lang="en-US" sz="3200" dirty="0" smtClean="0"/>
              <a:t>day </a:t>
            </a:r>
            <a:r>
              <a:rPr lang="en-US" sz="3200" dirty="0" smtClean="0"/>
              <a:t>because of an inadequate diet.</a:t>
            </a:r>
            <a:endParaRPr lang="en-US" sz="3200" dirty="0"/>
          </a:p>
        </p:txBody>
      </p:sp>
      <p:pic>
        <p:nvPicPr>
          <p:cNvPr id="40962" name="Picture 2" descr="http://www.global-poverty.org/PolicyAdvocacy/pahome2.5.nsf/0/60377a30e573e30e88257028000f689a/$FILE/Make%20Their%20Poverty%20His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495800"/>
            <a:ext cx="1304905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a1aadventures.com/large%20yac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6781800" cy="4381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nwas.org/meetings/nwa2006/Broadcast/Kelsch/watersheds/media/graphics/unit_1/NRCSIA00004_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752475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lsu.files.wordpress.com/2009/03/homeless-stre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5629275" cy="562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carpefactum.typepad.com/photos/uncategorized/2007/09/17/bob_the_buil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44005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arm3.static.flickr.com/2149/2500625062_d41d9b221b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Upper-Upper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Small</a:t>
            </a:r>
          </a:p>
          <a:p>
            <a:r>
              <a:rPr lang="en-US" sz="3200" dirty="0" smtClean="0"/>
              <a:t>Contains the richest and most powerful people of the land.</a:t>
            </a:r>
          </a:p>
          <a:p>
            <a:r>
              <a:rPr lang="en-US" sz="3200" dirty="0" smtClean="0"/>
              <a:t>Like wine, must age a little</a:t>
            </a:r>
          </a:p>
        </p:txBody>
      </p:sp>
      <p:pic>
        <p:nvPicPr>
          <p:cNvPr id="33794" name="Picture 2" descr="http://www.mytorontoprivateschool.com/wp-content/uploads/2008/03/gta-private-boys-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962400"/>
            <a:ext cx="447675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220</TotalTime>
  <Words>262</Words>
  <Application>Microsoft Office PowerPoint</Application>
  <PresentationFormat>On-screen Show (4:3)</PresentationFormat>
  <Paragraphs>59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Opulent</vt:lpstr>
      <vt:lpstr>Portrait of classes</vt:lpstr>
      <vt:lpstr>Slide 2</vt:lpstr>
      <vt:lpstr>Slide 3</vt:lpstr>
      <vt:lpstr>Slide 4</vt:lpstr>
      <vt:lpstr>Slide 5</vt:lpstr>
      <vt:lpstr>Slide 6</vt:lpstr>
      <vt:lpstr>Slide 7</vt:lpstr>
      <vt:lpstr>Slide 8</vt:lpstr>
      <vt:lpstr>The Upper-Upper class</vt:lpstr>
      <vt:lpstr>Lower-upper class</vt:lpstr>
      <vt:lpstr>Upper class Influence</vt:lpstr>
      <vt:lpstr>The upper-Middle class</vt:lpstr>
      <vt:lpstr>Lower-middle class</vt:lpstr>
      <vt:lpstr>Working class</vt:lpstr>
      <vt:lpstr>Lower class</vt:lpstr>
      <vt:lpstr>Correlations between class and social characteristics</vt:lpstr>
      <vt:lpstr>Political behavior</vt:lpstr>
      <vt:lpstr>Marital stability</vt:lpstr>
      <vt:lpstr>Religious affiliation</vt:lpstr>
      <vt:lpstr>Educational Achievement</vt:lpstr>
      <vt:lpstr>Health</vt:lpstr>
      <vt:lpstr>Values and Attitudes</vt:lpstr>
      <vt:lpstr>Child-rearing practices</vt:lpstr>
      <vt:lpstr>Criminal behavior</vt:lpstr>
      <vt:lpstr>Slide 25</vt:lpstr>
      <vt:lpstr>Global Poverty</vt:lpstr>
      <vt:lpstr>Global Wealth and poverty</vt:lpstr>
      <vt:lpstr>Severity of poverty</vt:lpstr>
      <vt:lpstr>Life Expectancy</vt:lpstr>
      <vt:lpstr>Relative poverty vs. Absolute poverty</vt:lpstr>
      <vt:lpstr>Extent of poverty</vt:lpstr>
    </vt:vector>
  </TitlesOfParts>
  <Company>CUSD 140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Portrait of classes</dc:title>
  <dc:creator>Tech</dc:creator>
  <cp:lastModifiedBy>millerje</cp:lastModifiedBy>
  <cp:revision>22</cp:revision>
  <dcterms:created xsi:type="dcterms:W3CDTF">2009-05-04T12:40:00Z</dcterms:created>
  <dcterms:modified xsi:type="dcterms:W3CDTF">2010-11-30T17:08:40Z</dcterms:modified>
</cp:coreProperties>
</file>