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6BB9E8-F6CC-4F7A-9544-A311561193B7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F05948-6A1C-4DC3-A827-4CF34DBB8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boingboing.net/images/bodyclipart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Key concepts of </a:t>
            </a:r>
            <a:r>
              <a:rPr lang="en-US" dirty="0" err="1" smtClean="0"/>
              <a:t>sociolgy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://www.londonmedics.co.uk/medical%20stud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4038600" cy="4094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People’s behavior is based on meaningful understandings of </a:t>
            </a:r>
            <a:r>
              <a:rPr lang="en-US" sz="4000" i="1" u="sng" dirty="0" smtClean="0"/>
              <a:t>what</a:t>
            </a:r>
            <a:r>
              <a:rPr lang="en-US" sz="4000" dirty="0" smtClean="0"/>
              <a:t> they do and is a response to actions of </a:t>
            </a:r>
            <a:r>
              <a:rPr lang="en-US" sz="4000" i="1" u="sng" dirty="0" smtClean="0"/>
              <a:t>other people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Social Action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Almost everything we do depends on . . . </a:t>
            </a:r>
          </a:p>
          <a:p>
            <a:r>
              <a:rPr lang="en-US" sz="4000" dirty="0" smtClean="0"/>
              <a:t>Communication</a:t>
            </a:r>
          </a:p>
          <a:p>
            <a:r>
              <a:rPr lang="en-US" sz="4000" dirty="0" smtClean="0"/>
              <a:t>Leads to social groups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Actions/Social Component?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35842" name="Picture 2" descr="http://www.paginasprodigy.com.mx/jorge0082/AmericanEag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62200"/>
            <a:ext cx="3086100" cy="3114675"/>
          </a:xfrm>
          <a:prstGeom prst="rect">
            <a:avLst/>
          </a:prstGeom>
          <a:noFill/>
        </p:spPr>
      </p:pic>
      <p:pic>
        <p:nvPicPr>
          <p:cNvPr id="35844" name="Picture 4" descr="http://www.esmschools.org/Data/FileManager/ESM%20High%20School/English%20Department/Hogan/Clip%20Art%20photos/Boy%20writing%20clip%20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33600"/>
            <a:ext cx="281940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Refers to the interdependence among the parts of the social system.</a:t>
            </a:r>
            <a:endParaRPr lang="en-US" sz="4000" dirty="0"/>
          </a:p>
        </p:txBody>
      </p:sp>
      <p:pic>
        <p:nvPicPr>
          <p:cNvPr id="38914" name="Picture 2" descr="Bodyclip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2057400" cy="29045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8" name="Picture 2" descr="http://www.hqusareur.army.mil/Images/Army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2388358" cy="3200400"/>
          </a:xfrm>
          <a:prstGeom prst="rect">
            <a:avLst/>
          </a:prstGeom>
          <a:noFill/>
        </p:spPr>
      </p:pic>
      <p:pic>
        <p:nvPicPr>
          <p:cNvPr id="39940" name="Picture 4" descr="http://sc94.ameslab.gov/TOUR/whitehou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"/>
            <a:ext cx="3976688" cy="2651125"/>
          </a:xfrm>
          <a:prstGeom prst="rect">
            <a:avLst/>
          </a:prstGeom>
          <a:noFill/>
        </p:spPr>
      </p:pic>
      <p:pic>
        <p:nvPicPr>
          <p:cNvPr id="39942" name="Picture 6" descr="http://www.scde.k12.tn.us/public/school_clip_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810000"/>
            <a:ext cx="1905000" cy="1905000"/>
          </a:xfrm>
          <a:prstGeom prst="rect">
            <a:avLst/>
          </a:prstGeom>
          <a:noFill/>
        </p:spPr>
      </p:pic>
      <p:pic>
        <p:nvPicPr>
          <p:cNvPr id="39944" name="Picture 8" descr="ind4.gif - 14.6 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962400"/>
            <a:ext cx="3209925" cy="170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Dysfunctions of the human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log.readingroom.com.au/wp-content/uploads/2010/07/old-spice-gu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696407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http://public.globalnet.hr/~gvlahovi/ekologija/chimneys-polution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733925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capacity of one social </a:t>
            </a:r>
            <a:r>
              <a:rPr lang="en-US" sz="4000" i="1" u="sng" dirty="0" smtClean="0"/>
              <a:t>actor</a:t>
            </a:r>
            <a:r>
              <a:rPr lang="en-US" sz="4000" dirty="0" smtClean="0"/>
              <a:t> to get others to do its will.</a:t>
            </a:r>
            <a:endParaRPr lang="en-US" sz="4000" dirty="0"/>
          </a:p>
        </p:txBody>
      </p:sp>
      <p:pic>
        <p:nvPicPr>
          <p:cNvPr id="41986" name="Picture 2" descr="http://www.gocolumbiamo.com/EM/Images/parnch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971800"/>
            <a:ext cx="3200400" cy="2953159"/>
          </a:xfrm>
          <a:prstGeom prst="rect">
            <a:avLst/>
          </a:prstGeom>
          <a:noFill/>
        </p:spPr>
      </p:pic>
      <p:pic>
        <p:nvPicPr>
          <p:cNvPr id="41988" name="Picture 4" descr="http://www.firstnetsource.com/american_flag_graphic/large_images/flag_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00400"/>
            <a:ext cx="3810000" cy="294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Way of life; knowledge of “how to act”</a:t>
            </a:r>
            <a:endParaRPr lang="en-US" sz="4000" dirty="0"/>
          </a:p>
        </p:txBody>
      </p:sp>
      <p:pic>
        <p:nvPicPr>
          <p:cNvPr id="43010" name="Picture 2" descr="http://www.afge.org/Images/ClipArt_07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76600"/>
            <a:ext cx="3331071" cy="248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5 Concepts?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ofstock.com/slides/PED1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05000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err="1" smtClean="0"/>
              <a:t>S_c_al</a:t>
            </a:r>
            <a:r>
              <a:rPr lang="en-US" sz="4000" dirty="0" smtClean="0"/>
              <a:t>  </a:t>
            </a:r>
            <a:r>
              <a:rPr lang="en-US" sz="4000" dirty="0" err="1" smtClean="0"/>
              <a:t>Str_c_r</a:t>
            </a:r>
            <a:r>
              <a:rPr lang="en-US" sz="4000" dirty="0" smtClean="0"/>
              <a:t>_</a:t>
            </a:r>
          </a:p>
          <a:p>
            <a:r>
              <a:rPr lang="en-US" sz="4000" dirty="0" smtClean="0"/>
              <a:t>_</a:t>
            </a:r>
            <a:r>
              <a:rPr lang="en-US" sz="4000" dirty="0" err="1" smtClean="0"/>
              <a:t>o_ial</a:t>
            </a:r>
            <a:r>
              <a:rPr lang="en-US" sz="4000" dirty="0" smtClean="0"/>
              <a:t>  </a:t>
            </a:r>
            <a:r>
              <a:rPr lang="en-US" sz="4000" dirty="0" err="1" smtClean="0"/>
              <a:t>A_ti_n</a:t>
            </a:r>
            <a:endParaRPr lang="en-US" sz="4000" dirty="0" smtClean="0"/>
          </a:p>
          <a:p>
            <a:r>
              <a:rPr lang="en-US" sz="4000" dirty="0" smtClean="0"/>
              <a:t>Functional Integration</a:t>
            </a:r>
          </a:p>
          <a:p>
            <a:r>
              <a:rPr lang="en-US" sz="4000" dirty="0" err="1" smtClean="0"/>
              <a:t>P_w_r</a:t>
            </a:r>
            <a:endParaRPr lang="en-US" sz="4000" dirty="0" smtClean="0"/>
          </a:p>
          <a:p>
            <a:r>
              <a:rPr lang="en-US" sz="4000" dirty="0" err="1" smtClean="0"/>
              <a:t>C_l_ur</a:t>
            </a:r>
            <a:r>
              <a:rPr lang="en-US" sz="4000" dirty="0" smtClean="0"/>
              <a:t>_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Refers to patterns of </a:t>
            </a:r>
          </a:p>
          <a:p>
            <a:pPr lvl="1"/>
            <a:r>
              <a:rPr lang="en-US" sz="4000" dirty="0" smtClean="0"/>
              <a:t>Social relationships</a:t>
            </a:r>
          </a:p>
          <a:p>
            <a:pPr lvl="1"/>
            <a:r>
              <a:rPr lang="en-US" sz="4000" dirty="0" smtClean="0"/>
              <a:t>Social positions</a:t>
            </a:r>
          </a:p>
          <a:p>
            <a:pPr lvl="1"/>
            <a:r>
              <a:rPr lang="en-US" sz="4000" dirty="0" smtClean="0"/>
              <a:t>Numbers of people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weenmj.files.wordpress.com/2008/07/marriage-symbol.jpg?w=510&amp;h=3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7848600" cy="5986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Barack Obama, Michelle Ob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382000" cy="486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of 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www.onlinesigns.biz/phi_sigma_del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781800" cy="444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Image shows a map of the world. The richest nations, where average person earns more than £10,000 per year, includes USA, Canada, Japan, Singapore, Hong Kong, United Kingdom and other countries in Western Europe. Middle-income countries, the average person earns £5,000 - 10,000 per year, include Australia, New Zealand, Israel, Kuwait and Korea. The low-income bracket, where the average person earns £1,000 - 5,000 per year. This is the largest group and includes Russia and countries in Eastern Europe, Central Asia, Latin America, Middle East and North Africa. In the very low-income group the average person earns less than £1,000 per year. This includes India, Indonesia, China and other countries in East Asia and Pacific, South Asia and Sub-Saharan Afric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105400" cy="4564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Social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or.ucr.edu/images/pictures/centers/FamilyStud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145</Words>
  <Application>Microsoft Office PowerPoint</Application>
  <PresentationFormat>On-screen Show 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5 Key concepts of sociolgy</vt:lpstr>
      <vt:lpstr>Why 5 Concepts?</vt:lpstr>
      <vt:lpstr>5 Concepts</vt:lpstr>
      <vt:lpstr>Social Structure</vt:lpstr>
      <vt:lpstr>Slide 5</vt:lpstr>
      <vt:lpstr>Slide 6</vt:lpstr>
      <vt:lpstr>Other Examples of Social Structure</vt:lpstr>
      <vt:lpstr>Another Example</vt:lpstr>
      <vt:lpstr>Changing Social Structures</vt:lpstr>
      <vt:lpstr>Adapting to Social Structure</vt:lpstr>
      <vt:lpstr>Social Action</vt:lpstr>
      <vt:lpstr>Why Is Social Action Important?</vt:lpstr>
      <vt:lpstr>Actions/Social Component?</vt:lpstr>
      <vt:lpstr>Functional Integration</vt:lpstr>
      <vt:lpstr>Example</vt:lpstr>
      <vt:lpstr>Dysfunctions of the human body?</vt:lpstr>
      <vt:lpstr>Dysfunctions?</vt:lpstr>
      <vt:lpstr>Power</vt:lpstr>
      <vt:lpstr>Culture</vt:lpstr>
    </vt:vector>
  </TitlesOfParts>
  <Company>CUSD 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Key concepts of sociolgy</dc:title>
  <dc:creator>Tech</dc:creator>
  <cp:lastModifiedBy>millerje</cp:lastModifiedBy>
  <cp:revision>7</cp:revision>
  <dcterms:created xsi:type="dcterms:W3CDTF">2009-01-21T22:56:58Z</dcterms:created>
  <dcterms:modified xsi:type="dcterms:W3CDTF">2010-08-24T14:18:47Z</dcterms:modified>
</cp:coreProperties>
</file>