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65AA-427B-4AF0-886C-0341F974B626}" type="datetimeFigureOut">
              <a:rPr lang="en-US" smtClean="0"/>
              <a:t>4/30/2008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6184-8470-4479-808F-CCF589A33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65AA-427B-4AF0-886C-0341F974B626}" type="datetimeFigureOut">
              <a:rPr lang="en-US" smtClean="0"/>
              <a:t>4/30/2008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6184-8470-4479-808F-CCF589A33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65AA-427B-4AF0-886C-0341F974B626}" type="datetimeFigureOut">
              <a:rPr lang="en-US" smtClean="0"/>
              <a:t>4/30/2008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6184-8470-4479-808F-CCF589A33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65AA-427B-4AF0-886C-0341F974B626}" type="datetimeFigureOut">
              <a:rPr lang="en-US" smtClean="0"/>
              <a:t>4/30/2008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6184-8470-4479-808F-CCF589A33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65AA-427B-4AF0-886C-0341F974B626}" type="datetimeFigureOut">
              <a:rPr lang="en-US" smtClean="0"/>
              <a:t>4/30/2008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6184-8470-4479-808F-CCF589A33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65AA-427B-4AF0-886C-0341F974B626}" type="datetimeFigureOut">
              <a:rPr lang="en-US" smtClean="0"/>
              <a:t>4/30/2008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6184-8470-4479-808F-CCF589A33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65AA-427B-4AF0-886C-0341F974B626}" type="datetimeFigureOut">
              <a:rPr lang="en-US" smtClean="0"/>
              <a:t>4/30/2008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6184-8470-4479-808F-CCF589A33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65AA-427B-4AF0-886C-0341F974B626}" type="datetimeFigureOut">
              <a:rPr lang="en-US" smtClean="0"/>
              <a:t>4/30/2008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6184-8470-4479-808F-CCF589A33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65AA-427B-4AF0-886C-0341F974B626}" type="datetimeFigureOut">
              <a:rPr lang="en-US" smtClean="0"/>
              <a:t>4/30/2008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6184-8470-4479-808F-CCF589A33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65AA-427B-4AF0-886C-0341F974B626}" type="datetimeFigureOut">
              <a:rPr lang="en-US" smtClean="0"/>
              <a:t>4/30/2008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6184-8470-4479-808F-CCF589A33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65AA-427B-4AF0-886C-0341F974B626}" type="datetimeFigureOut">
              <a:rPr lang="en-US" smtClean="0"/>
              <a:t>4/30/2008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6184-8470-4479-808F-CCF589A33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465AA-427B-4AF0-886C-0341F974B626}" type="datetimeFigureOut">
              <a:rPr lang="en-US" smtClean="0"/>
              <a:t>4/30/2008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C6184-8470-4479-808F-CCF589A332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Image:John_Calvin_-_best_likeness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Stratification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Basic . . .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Social stratification involves not only inequalities but beliefs.</a:t>
            </a:r>
            <a:endParaRPr lang="en-US" sz="4400" dirty="0"/>
          </a:p>
        </p:txBody>
      </p:sp>
      <p:pic>
        <p:nvPicPr>
          <p:cNvPr id="7172" name="Picture 4" descr="http://upload.wikimedia.org/wikipedia/commons/thumb/5/5b/John_Calvin_-_best_likeness.jpg/225px-John_Calvin_-_best_likeness.jpg">
            <a:hlinkClick r:id="rId2" tooltip="John Calvin - best likeness.jp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124200"/>
            <a:ext cx="2819400" cy="3496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Closed form of social stratification</a:t>
            </a:r>
          </a:p>
          <a:p>
            <a:r>
              <a:rPr lang="en-US" sz="4400" dirty="0" smtClean="0"/>
              <a:t>Caste membership is an ascribed status</a:t>
            </a:r>
          </a:p>
          <a:p>
            <a:r>
              <a:rPr lang="en-US" sz="4400" dirty="0" smtClean="0"/>
              <a:t>Endogamy</a:t>
            </a:r>
          </a:p>
          <a:p>
            <a:r>
              <a:rPr lang="en-US" sz="4400" dirty="0" smtClean="0"/>
              <a:t>Ritual pollution</a:t>
            </a:r>
            <a:endParaRPr lang="en-US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 System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Historically quite common</a:t>
            </a:r>
          </a:p>
          <a:p>
            <a:r>
              <a:rPr lang="en-US" sz="4400" dirty="0" smtClean="0"/>
              <a:t>Today:  Only two examples</a:t>
            </a:r>
            <a:endParaRPr lang="en-US" sz="4400" dirty="0"/>
          </a:p>
        </p:txBody>
      </p:sp>
      <p:pic>
        <p:nvPicPr>
          <p:cNvPr id="23554" name="Picture 2" descr="C:\Documents and Settings\millerje\Local Settings\Temporary Internet Files\Content.IE5\7ZPL9LDQ\MCj043534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124200"/>
            <a:ext cx="3048000" cy="3393167"/>
          </a:xfrm>
          <a:prstGeom prst="rect">
            <a:avLst/>
          </a:prstGeom>
          <a:noFill/>
        </p:spPr>
      </p:pic>
      <p:pic>
        <p:nvPicPr>
          <p:cNvPr id="23555" name="Picture 3" descr="C:\Documents and Settings\millerje\Local Settings\Temporary Internet Files\Content.IE5\G3MZ2HU1\MCFL00090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00400"/>
            <a:ext cx="3775558" cy="3041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 System—India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Brahmin</a:t>
            </a:r>
          </a:p>
          <a:p>
            <a:r>
              <a:rPr lang="en-US" sz="4400" dirty="0" err="1" smtClean="0"/>
              <a:t>Kshatrya</a:t>
            </a:r>
            <a:r>
              <a:rPr lang="en-US" sz="4400" dirty="0" smtClean="0"/>
              <a:t> </a:t>
            </a:r>
          </a:p>
          <a:p>
            <a:r>
              <a:rPr lang="en-US" sz="4400" dirty="0" err="1" smtClean="0"/>
              <a:t>Vaishya</a:t>
            </a:r>
            <a:endParaRPr lang="en-US" sz="4400" dirty="0" smtClean="0"/>
          </a:p>
          <a:p>
            <a:r>
              <a:rPr lang="en-US" sz="4400" dirty="0" err="1" smtClean="0"/>
              <a:t>Shudra</a:t>
            </a:r>
            <a:r>
              <a:rPr lang="en-US" sz="4400" dirty="0" smtClean="0"/>
              <a:t> </a:t>
            </a:r>
          </a:p>
          <a:p>
            <a:r>
              <a:rPr lang="en-US" sz="4400" dirty="0" smtClean="0"/>
              <a:t>“Untouchables”</a:t>
            </a:r>
            <a:endParaRPr lang="en-US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Open form of social stratification based on _______ status.</a:t>
            </a:r>
          </a:p>
          <a:p>
            <a:r>
              <a:rPr lang="en-US" sz="4400" dirty="0" smtClean="0"/>
              <a:t>Class membership is based on _____ status.</a:t>
            </a:r>
          </a:p>
          <a:p>
            <a:r>
              <a:rPr lang="en-US" sz="4400" dirty="0" smtClean="0"/>
              <a:t>Almost all societies have a form of a class system.</a:t>
            </a:r>
            <a:endParaRPr lang="en-US" sz="4400" dirty="0"/>
          </a:p>
        </p:txBody>
      </p:sp>
      <p:pic>
        <p:nvPicPr>
          <p:cNvPr id="24578" name="Picture 2" descr="C:\Documents and Settings\millerje\Local Settings\Temporary Internet Files\Content.IE5\7ZPL9LDQ\MCj0412570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0973" y="0"/>
            <a:ext cx="1513027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Agrarian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Small/wealthy class of landowners</a:t>
            </a:r>
          </a:p>
          <a:p>
            <a:r>
              <a:rPr lang="en-US" sz="4400" dirty="0" smtClean="0"/>
              <a:t>Large/poor class of peasants</a:t>
            </a:r>
            <a:endParaRPr lang="en-US" sz="4400" dirty="0"/>
          </a:p>
        </p:txBody>
      </p:sp>
      <p:pic>
        <p:nvPicPr>
          <p:cNvPr id="25603" name="Picture 3" descr="C:\Documents and Settings\millerje\Local Settings\Temporary Internet Files\Content.IE5\GDUBCHUF\MPj043336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21654"/>
            <a:ext cx="4572000" cy="303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Industrialized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Small and wealthy upper class</a:t>
            </a:r>
          </a:p>
          <a:p>
            <a:r>
              <a:rPr lang="en-US" sz="4400" dirty="0" smtClean="0"/>
              <a:t>Fairly large middle class—white collar</a:t>
            </a:r>
          </a:p>
          <a:p>
            <a:r>
              <a:rPr lang="en-US" sz="4400" dirty="0" smtClean="0"/>
              <a:t>Large working class—blue collar</a:t>
            </a:r>
            <a:endParaRPr lang="en-US" sz="4400" dirty="0"/>
          </a:p>
        </p:txBody>
      </p:sp>
      <p:pic>
        <p:nvPicPr>
          <p:cNvPr id="26628" name="Picture 4" descr="C:\Documents and Settings\millerje\Local Settings\Temporary Internet Files\Content.IE5\GDUBCHUF\MCj0432509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826934"/>
            <a:ext cx="1905000" cy="2031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Describe social inequalities.</a:t>
            </a:r>
          </a:p>
          <a:p>
            <a:r>
              <a:rPr lang="en-US" sz="4400" dirty="0" smtClean="0"/>
              <a:t>Define and measure social classes.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Social inequality</a:t>
            </a:r>
          </a:p>
          <a:p>
            <a:r>
              <a:rPr lang="en-US" sz="4400" dirty="0" smtClean="0"/>
              <a:t>Social stratification</a:t>
            </a:r>
          </a:p>
          <a:p>
            <a:r>
              <a:rPr lang="en-US" sz="4400" dirty="0" smtClean="0"/>
              <a:t>Life chances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For many years, man lived in a class-less type of society.</a:t>
            </a:r>
            <a:endParaRPr lang="en-US" sz="4400" dirty="0"/>
          </a:p>
        </p:txBody>
      </p:sp>
      <p:pic>
        <p:nvPicPr>
          <p:cNvPr id="1027" name="Picture 3" descr="C:\Documents and Settings\millerje\Local Settings\Temporary Internet Files\Content.IE5\7ZPL9LDQ\MCj023141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049812"/>
            <a:ext cx="4267200" cy="3808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Stratification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As societies became more complex, the social system elevated entire categories of people above others.</a:t>
            </a:r>
            <a:endParaRPr lang="en-US" sz="4400" dirty="0"/>
          </a:p>
        </p:txBody>
      </p:sp>
      <p:pic>
        <p:nvPicPr>
          <p:cNvPr id="2052" name="Picture 4" descr="C:\Documents and Settings\millerje\Local Settings\Temporary Internet Files\Content.IE5\GDUBCHUF\MCj031959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581400"/>
            <a:ext cx="2971800" cy="2550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Stratification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Social stratification is defined     as . . . </a:t>
            </a:r>
          </a:p>
        </p:txBody>
      </p:sp>
      <p:pic>
        <p:nvPicPr>
          <p:cNvPr id="3074" name="Picture 2" descr="C:\Documents and Settings\millerje\Local Settings\Temporary Internet Files\Content.IE5\GDUBCHUF\MCj0299739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590800"/>
            <a:ext cx="5410200" cy="3732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Basic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Social stratification is a characteristic of society, not simply a reflection of individual differences.</a:t>
            </a:r>
            <a:endParaRPr lang="en-US" sz="4400" dirty="0"/>
          </a:p>
        </p:txBody>
      </p:sp>
      <p:pic>
        <p:nvPicPr>
          <p:cNvPr id="4098" name="Picture 2" descr="C:\Documents and Settings\millerje\Local Settings\Temporary Internet Files\Content.IE5\IV0B614J\MCTN00654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599234"/>
            <a:ext cx="3543677" cy="3258765"/>
          </a:xfrm>
          <a:prstGeom prst="rect">
            <a:avLst/>
          </a:prstGeom>
          <a:noFill/>
        </p:spPr>
      </p:pic>
      <p:pic>
        <p:nvPicPr>
          <p:cNvPr id="4099" name="Picture 3" descr="C:\Documents and Settings\millerje\Local Settings\Temporary Internet Files\Content.IE5\G3MZ2HU1\MMAG00531_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572000"/>
            <a:ext cx="248083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Basic . . .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Social stratification persists over generations</a:t>
            </a:r>
            <a:endParaRPr lang="en-US" sz="4400" dirty="0"/>
          </a:p>
        </p:txBody>
      </p:sp>
      <p:pic>
        <p:nvPicPr>
          <p:cNvPr id="5125" name="Picture 5" descr="C:\Documents and Settings\millerje\Local Settings\Temporary Internet Files\Content.IE5\7ZPL9LDQ\MPj0316853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048000"/>
            <a:ext cx="5410200" cy="360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Basic . . .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Social stratification is universal but variable.</a:t>
            </a:r>
            <a:endParaRPr lang="en-US" sz="4400" dirty="0"/>
          </a:p>
        </p:txBody>
      </p:sp>
      <p:pic>
        <p:nvPicPr>
          <p:cNvPr id="6146" name="Picture 2" descr="C:\Documents and Settings\millerje\Local Settings\Temporary Internet Files\Content.IE5\7ZPL9LDQ\MPj0433135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412" y="3048000"/>
            <a:ext cx="4724787" cy="3545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230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Social Stratification</vt:lpstr>
      <vt:lpstr>Objectives</vt:lpstr>
      <vt:lpstr>Bell Work</vt:lpstr>
      <vt:lpstr>Social Stratification</vt:lpstr>
      <vt:lpstr>Social Stratification (cont.)</vt:lpstr>
      <vt:lpstr>Social Stratification (cont.)</vt:lpstr>
      <vt:lpstr>Four Basic Principles</vt:lpstr>
      <vt:lpstr>Four Basic . . . (cont.)</vt:lpstr>
      <vt:lpstr>Four Basic . . . (cont.)</vt:lpstr>
      <vt:lpstr>Four Basic . . . (cont.)</vt:lpstr>
      <vt:lpstr>Caste System</vt:lpstr>
      <vt:lpstr>Caste System (cont.)</vt:lpstr>
      <vt:lpstr>Caste System—India</vt:lpstr>
      <vt:lpstr>Class System</vt:lpstr>
      <vt:lpstr>Agrarian Society</vt:lpstr>
      <vt:lpstr>Industrialized Societies</vt:lpstr>
    </vt:vector>
  </TitlesOfParts>
  <Company>CEG140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Stratification</dc:title>
  <dc:creator>millerje</dc:creator>
  <cp:lastModifiedBy>millerje</cp:lastModifiedBy>
  <cp:revision>4</cp:revision>
  <dcterms:created xsi:type="dcterms:W3CDTF">2008-05-01T00:55:09Z</dcterms:created>
  <dcterms:modified xsi:type="dcterms:W3CDTF">2008-05-01T01:29:58Z</dcterms:modified>
</cp:coreProperties>
</file>