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6" r:id="rId5"/>
    <p:sldId id="258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689CA0-76E4-4FFC-B07F-EE68B52FF971}" type="datetimeFigureOut">
              <a:rPr lang="en-US" smtClean="0"/>
              <a:pPr/>
              <a:t>3/19/2009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793F0A-E4AA-48D1-A784-82E5D9681D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su.edu/markdamen/1320Hist&amp;Civ/slides/08romfal/cartoondarkag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Migrating Tribes of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Tribal custom—NOT a legal code dictated by a government</a:t>
            </a:r>
          </a:p>
          <a:p>
            <a:r>
              <a:rPr lang="en-US" sz="3600" dirty="0" smtClean="0"/>
              <a:t>__________ law</a:t>
            </a:r>
          </a:p>
          <a:p>
            <a:pPr lvl="1"/>
            <a:r>
              <a:rPr lang="en-US" sz="3600" dirty="0" smtClean="0"/>
              <a:t>Law was applied to the TRIBE not the territory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Tribe Characteristics—Law </a:t>
            </a:r>
            <a:endParaRPr lang="en-US" dirty="0"/>
          </a:p>
        </p:txBody>
      </p:sp>
      <p:pic>
        <p:nvPicPr>
          <p:cNvPr id="16386" name="Picture 2" descr="http://www.communitylegalcentre.ca/images/clip_art_gav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72000"/>
            <a:ext cx="1857375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_________ statements were binding agreements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Tribe Characteristics—Oral Contracts</a:t>
            </a:r>
            <a:endParaRPr lang="en-US" dirty="0"/>
          </a:p>
        </p:txBody>
      </p:sp>
      <p:pic>
        <p:nvPicPr>
          <p:cNvPr id="15362" name="Picture 2" descr="http://www.vlpmaricopa.org/VLP/clc/pics/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19400"/>
            <a:ext cx="4495800" cy="343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Honorable</a:t>
            </a:r>
            <a:r>
              <a:rPr lang="en-US" sz="3600" dirty="0" smtClean="0"/>
              <a:t> relationship between lords and vassals</a:t>
            </a:r>
          </a:p>
          <a:p>
            <a:pPr lvl="1"/>
            <a:r>
              <a:rPr lang="en-US" sz="3600" b="1" i="1" dirty="0" smtClean="0"/>
              <a:t>_______</a:t>
            </a:r>
            <a:r>
              <a:rPr lang="en-US" sz="3600" dirty="0" smtClean="0"/>
              <a:t>—own land; have power and control</a:t>
            </a:r>
          </a:p>
          <a:p>
            <a:pPr lvl="1"/>
            <a:r>
              <a:rPr lang="en-US" sz="3600" b="1" i="1" dirty="0" smtClean="0"/>
              <a:t>_______</a:t>
            </a:r>
            <a:r>
              <a:rPr lang="en-US" sz="3600" dirty="0" smtClean="0"/>
              <a:t>—rented land from lords</a:t>
            </a:r>
            <a:endParaRPr lang="en-US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Tribe Characteristics--</a:t>
            </a:r>
            <a:r>
              <a:rPr lang="en-US" dirty="0" err="1" smtClean="0"/>
              <a:t>Comitatus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Settled disputes through tests—duels or battles</a:t>
            </a:r>
          </a:p>
          <a:p>
            <a:pPr lvl="1"/>
            <a:r>
              <a:rPr lang="en-US" sz="3600" dirty="0" smtClean="0"/>
              <a:t>Believed God would dictate who was right and wrong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Tribe Characteristics—Trial by Ordeal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: What Caused The Dark Ages?  (click to see larger image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14400"/>
            <a:ext cx="4648200" cy="5235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Loses power and control over conquered peoples</a:t>
            </a:r>
          </a:p>
          <a:p>
            <a:r>
              <a:rPr lang="en-US" sz="3600" dirty="0" smtClean="0"/>
              <a:t>Allows freer movement for tribes</a:t>
            </a:r>
          </a:p>
          <a:p>
            <a:r>
              <a:rPr lang="en-US" sz="3600" dirty="0" smtClean="0"/>
              <a:t>Leads to more attacks by invading tribes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Roman Empire</a:t>
            </a:r>
            <a:endParaRPr lang="en-US" dirty="0"/>
          </a:p>
        </p:txBody>
      </p:sp>
      <p:pic>
        <p:nvPicPr>
          <p:cNvPr id="21508" name="Picture 4" descr="The Decline and Fall of the Roman Empire (click to see larger ima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14800"/>
            <a:ext cx="1552575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su.edu/markdamen/1320Hist&amp;Civ/slides/08romfal/barbar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62000"/>
            <a:ext cx="3717167" cy="563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period for shaping the distribution of cultures in Europe and laying the ____________ for future European nations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Tribes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usu.edu/markdamen/1320Hist&amp;Civ/slides/08romfal/invasions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648200" cy="575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Tribes find fixed places to live</a:t>
            </a:r>
          </a:p>
          <a:p>
            <a:pPr lvl="1"/>
            <a:r>
              <a:rPr lang="en-US" sz="3600" dirty="0" smtClean="0"/>
              <a:t>Franks and </a:t>
            </a:r>
            <a:r>
              <a:rPr lang="en-US" sz="3600" dirty="0" err="1" smtClean="0"/>
              <a:t>Burgundians</a:t>
            </a:r>
            <a:r>
              <a:rPr lang="en-US" sz="3600" dirty="0"/>
              <a:t> </a:t>
            </a:r>
            <a:r>
              <a:rPr lang="en-US" sz="3600" dirty="0" smtClean="0"/>
              <a:t>= _____</a:t>
            </a:r>
          </a:p>
          <a:p>
            <a:pPr lvl="1"/>
            <a:r>
              <a:rPr lang="en-US" sz="3600" dirty="0" smtClean="0"/>
              <a:t>Angles and Saxons = ______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Tribes (cont.)</a:t>
            </a:r>
            <a:endParaRPr lang="en-US" dirty="0"/>
          </a:p>
        </p:txBody>
      </p:sp>
      <p:pic>
        <p:nvPicPr>
          <p:cNvPr id="19458" name="Picture 2" descr="http://upload.wikimedia.org/wikipedia/commons/thumb/e/e4/France_Flag_Map.svg/507px-France_Flag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2514599" cy="2579076"/>
          </a:xfrm>
          <a:prstGeom prst="rect">
            <a:avLst/>
          </a:prstGeom>
          <a:noFill/>
        </p:spPr>
      </p:pic>
      <p:pic>
        <p:nvPicPr>
          <p:cNvPr id="19460" name="Picture 4" descr="http://www.aspexdesign.co.uk/flags/england_flag_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10000"/>
            <a:ext cx="3048000" cy="203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Migration</a:t>
            </a:r>
            <a:endParaRPr lang="en-US" dirty="0"/>
          </a:p>
        </p:txBody>
      </p:sp>
      <p:pic>
        <p:nvPicPr>
          <p:cNvPr id="18434" name="Picture 2" descr="http://www.iveyranchpto.com/Images/money_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438400" cy="3498272"/>
          </a:xfrm>
          <a:prstGeom prst="rect">
            <a:avLst/>
          </a:prstGeom>
          <a:noFill/>
        </p:spPr>
      </p:pic>
      <p:pic>
        <p:nvPicPr>
          <p:cNvPr id="18436" name="Picture 4" descr="http://logos.simpleplants.com/Weather-Seasons/largeimages/Weather-Seasons-Lightning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743200"/>
            <a:ext cx="2146300" cy="2715069"/>
          </a:xfrm>
          <a:prstGeom prst="rect">
            <a:avLst/>
          </a:prstGeom>
          <a:noFill/>
        </p:spPr>
      </p:pic>
      <p:pic>
        <p:nvPicPr>
          <p:cNvPr id="18438" name="Picture 6" descr="http://z.about.com/d/webclipart/1/0/0/p/2/rs2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09799"/>
            <a:ext cx="2819400" cy="206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Shaped future cultures/nations of Europe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Migration</a:t>
            </a:r>
            <a:endParaRPr lang="en-US" dirty="0"/>
          </a:p>
        </p:txBody>
      </p:sp>
      <p:pic>
        <p:nvPicPr>
          <p:cNvPr id="17410" name="Picture 2" descr="Political Map of 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67000"/>
            <a:ext cx="569782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</TotalTime>
  <Words>154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Migrating Tribes of Europe</vt:lpstr>
      <vt:lpstr>Slide 2</vt:lpstr>
      <vt:lpstr>Decline of the Roman Empire</vt:lpstr>
      <vt:lpstr>Slide 4</vt:lpstr>
      <vt:lpstr>Migration of Tribes</vt:lpstr>
      <vt:lpstr>Slide 6</vt:lpstr>
      <vt:lpstr>Migration of Tribes (cont.)</vt:lpstr>
      <vt:lpstr>Causes of Migration</vt:lpstr>
      <vt:lpstr>Consequences of Migration</vt:lpstr>
      <vt:lpstr>Tribe Characteristics—Law </vt:lpstr>
      <vt:lpstr>Tribe Characteristics—Oral Contracts</vt:lpstr>
      <vt:lpstr>Tribe Characteristics--Comitatus</vt:lpstr>
      <vt:lpstr>Tribe Characteristics—Trial by Ordeal</vt:lpstr>
    </vt:vector>
  </TitlesOfParts>
  <Company>CUSD 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Migrating Tribes of Europe</dc:title>
  <dc:creator>Tech</dc:creator>
  <cp:lastModifiedBy>Tech</cp:lastModifiedBy>
  <cp:revision>5</cp:revision>
  <dcterms:created xsi:type="dcterms:W3CDTF">2009-03-17T11:53:28Z</dcterms:created>
  <dcterms:modified xsi:type="dcterms:W3CDTF">2009-03-19T11:49:38Z</dcterms:modified>
</cp:coreProperties>
</file>