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BECE-7D3F-4998-88F5-1202F51B8E4D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45DABA-EDE6-4095-B785-DB18213B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BECE-7D3F-4998-88F5-1202F51B8E4D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ABA-EDE6-4095-B785-DB18213B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BECE-7D3F-4998-88F5-1202F51B8E4D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ABA-EDE6-4095-B785-DB18213B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BECE-7D3F-4998-88F5-1202F51B8E4D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45DABA-EDE6-4095-B785-DB18213B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BECE-7D3F-4998-88F5-1202F51B8E4D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ABA-EDE6-4095-B785-DB18213BB9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BECE-7D3F-4998-88F5-1202F51B8E4D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ABA-EDE6-4095-B785-DB18213B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BECE-7D3F-4998-88F5-1202F51B8E4D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45DABA-EDE6-4095-B785-DB18213BB9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BECE-7D3F-4998-88F5-1202F51B8E4D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ABA-EDE6-4095-B785-DB18213B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BECE-7D3F-4998-88F5-1202F51B8E4D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ABA-EDE6-4095-B785-DB18213B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BECE-7D3F-4998-88F5-1202F51B8E4D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ABA-EDE6-4095-B785-DB18213B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BECE-7D3F-4998-88F5-1202F51B8E4D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ABA-EDE6-4095-B785-DB18213BB9F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D9BECE-7D3F-4998-88F5-1202F51B8E4D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45DABA-EDE6-4095-B785-DB18213BB9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Intro to Rome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800-700 B.C., Rome was conquered by the Etruscans.</a:t>
            </a:r>
            <a:endParaRPr lang="en-US" dirty="0"/>
          </a:p>
        </p:txBody>
      </p:sp>
      <p:pic>
        <p:nvPicPr>
          <p:cNvPr id="33794" name="Picture 2" descr="http://www.sbceo.k12.ca.us/~vms/carlton/Etruscan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895600"/>
            <a:ext cx="4533900" cy="3114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Etruscan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Transformed Rome into a singe city-state with a central government under a ___.</a:t>
            </a:r>
            <a:endParaRPr lang="en-US" sz="3600" dirty="0"/>
          </a:p>
        </p:txBody>
      </p:sp>
      <p:pic>
        <p:nvPicPr>
          <p:cNvPr id="35846" name="Picture 6" descr="http://www.onlineembroiderydesigner.com/embroideryclipart/King.FL5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581400"/>
            <a:ext cx="172402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Establishment of the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Rome had __ kings.</a:t>
            </a:r>
          </a:p>
          <a:p>
            <a:r>
              <a:rPr lang="en-US" dirty="0" smtClean="0"/>
              <a:t>Each king was advised by elders called the ___ made up of __ men.</a:t>
            </a:r>
          </a:p>
          <a:p>
            <a:r>
              <a:rPr lang="en-US" dirty="0" smtClean="0"/>
              <a:t>All Roman citizens belonged to __ assemblies.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Assemblies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Patricians—wealthy citizens</a:t>
            </a:r>
          </a:p>
          <a:p>
            <a:r>
              <a:rPr lang="en-US" dirty="0" err="1" smtClean="0"/>
              <a:t>Plebians</a:t>
            </a:r>
            <a:r>
              <a:rPr lang="en-US" dirty="0" smtClean="0"/>
              <a:t>—bulk of population</a:t>
            </a:r>
          </a:p>
        </p:txBody>
      </p:sp>
      <p:pic>
        <p:nvPicPr>
          <p:cNvPr id="36866" name="Picture 2" descr="http://www.mrdowling.com/images/702patricia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895600"/>
            <a:ext cx="3276600" cy="3694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development of a new sense of identity led to resentment of Etruscan rule.</a:t>
            </a:r>
          </a:p>
          <a:p>
            <a:r>
              <a:rPr lang="en-US" dirty="0" smtClean="0"/>
              <a:t>509 B.C.—Patricians led a revolt and established a republic led by two annually elected consuls.</a:t>
            </a:r>
            <a:endParaRPr lang="en-US" dirty="0"/>
          </a:p>
        </p:txBody>
      </p:sp>
      <p:pic>
        <p:nvPicPr>
          <p:cNvPr id="38914" name="Picture 2" descr="http://www.sbceo.k12.ca.us/~vms/carlton/sen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733800"/>
            <a:ext cx="3352800" cy="2921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 of the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Plebians</a:t>
            </a:r>
            <a:r>
              <a:rPr lang="en-US" dirty="0" smtClean="0"/>
              <a:t> gained the right to elect a </a:t>
            </a:r>
            <a:r>
              <a:rPr lang="en-US" b="1" i="1" dirty="0" smtClean="0"/>
              <a:t>tribune</a:t>
            </a:r>
            <a:r>
              <a:rPr lang="en-US" dirty="0" smtClean="0"/>
              <a:t> who had the power to veto which created the </a:t>
            </a:r>
            <a:r>
              <a:rPr lang="en-US" b="1" i="1" dirty="0" smtClean="0"/>
              <a:t>Assembly of Tribes. </a:t>
            </a:r>
          </a:p>
          <a:p>
            <a:r>
              <a:rPr lang="en-US" dirty="0" err="1" smtClean="0"/>
              <a:t>Plebians</a:t>
            </a:r>
            <a:r>
              <a:rPr lang="en-US" dirty="0" smtClean="0"/>
              <a:t> pressured patricians to writing down the law system—____ Tables.</a:t>
            </a:r>
            <a:endParaRPr lang="en-US" dirty="0"/>
          </a:p>
        </p:txBody>
      </p:sp>
      <p:pic>
        <p:nvPicPr>
          <p:cNvPr id="39938" name="Picture 2" descr="http://www.recipesitalia.it/personal/slid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4343400"/>
            <a:ext cx="2751667" cy="206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Rome was a representative democracy, a small group of wealthy families—nobles—actually held power.</a:t>
            </a:r>
            <a:endParaRPr lang="en-US" dirty="0"/>
          </a:p>
        </p:txBody>
      </p:sp>
      <p:pic>
        <p:nvPicPr>
          <p:cNvPr id="40962" name="Picture 2" descr="http://z.about.com/d/ancienthistory/1/0/k/A/2/Liv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276600"/>
            <a:ext cx="2236558" cy="284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most important concept we gain from the Greeks?</a:t>
            </a:r>
          </a:p>
          <a:p>
            <a:r>
              <a:rPr lang="en-US" dirty="0" smtClean="0"/>
              <a:t>What is the most important concept we gain from the Romans?</a:t>
            </a:r>
            <a:endParaRPr lang="en-US" dirty="0"/>
          </a:p>
        </p:txBody>
      </p:sp>
      <p:pic>
        <p:nvPicPr>
          <p:cNvPr id="13314" name="Picture 2" descr="http://www.wackystock.com/images/clipart/thumbnail/5780_roman_era_philosoph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886200"/>
            <a:ext cx="2438400" cy="2557762"/>
          </a:xfrm>
          <a:prstGeom prst="rect">
            <a:avLst/>
          </a:prstGeom>
          <a:noFill/>
        </p:spPr>
      </p:pic>
      <p:pic>
        <p:nvPicPr>
          <p:cNvPr id="13316" name="Picture 4" descr="http://www.freeclipartnow.com/d/42131-2/scale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810000"/>
            <a:ext cx="2819400" cy="2748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Romans act as ______ agents and laid the ____ on which nations would be formed.</a:t>
            </a:r>
            <a:endParaRPr lang="en-US" sz="3600" dirty="0"/>
          </a:p>
        </p:txBody>
      </p:sp>
      <p:pic>
        <p:nvPicPr>
          <p:cNvPr id="27650" name="Picture 2" descr="http://wpcontent.answers.com/wikipedia/commons/f/f2/The_white_mans_burde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794635"/>
            <a:ext cx="3429000" cy="4063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4" name="Picture 2" descr="Lazio (Latium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600200"/>
            <a:ext cx="4114800" cy="490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Location—</a:t>
            </a:r>
            <a:r>
              <a:rPr lang="en-US" dirty="0" err="1" smtClean="0"/>
              <a:t>tiber</a:t>
            </a:r>
            <a:r>
              <a:rPr lang="en-US" dirty="0" smtClean="0"/>
              <a:t> 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www.tqnyc.org/2005/NYC051950/jaredromeclimate_and_environment_files/jaredromeclimat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828800"/>
            <a:ext cx="5476875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“All Roads lead to Rome”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leads to Rome’s conquest of neighbors? </a:t>
            </a:r>
          </a:p>
          <a:p>
            <a:pPr lvl="1"/>
            <a:r>
              <a:rPr lang="en-US" sz="3600" dirty="0" smtClean="0"/>
              <a:t>Central location</a:t>
            </a:r>
          </a:p>
          <a:p>
            <a:pPr lvl="1"/>
            <a:r>
              <a:rPr lang="en-US" sz="3600" dirty="0" smtClean="0"/>
              <a:t>Accessibility</a:t>
            </a:r>
          </a:p>
          <a:p>
            <a:pPr lvl="1"/>
            <a:r>
              <a:rPr lang="en-US" sz="3600" dirty="0" smtClean="0"/>
              <a:t>Relative poverty</a:t>
            </a:r>
          </a:p>
          <a:p>
            <a:endParaRPr lang="en-US" dirty="0"/>
          </a:p>
        </p:txBody>
      </p:sp>
      <p:pic>
        <p:nvPicPr>
          <p:cNvPr id="29698" name="Picture 2" descr="http://www.clipartguide.com/_named_clipart_images/0511-0811-0415-3751_Cartoon_of_a_Gladiator_clipart_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895600"/>
            <a:ext cx="215265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Mythological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Survivors of Troy</a:t>
            </a:r>
          </a:p>
          <a:p>
            <a:r>
              <a:rPr lang="en-US" sz="3600" dirty="0" smtClean="0"/>
              <a:t>Romulus and </a:t>
            </a:r>
            <a:r>
              <a:rPr lang="en-US" sz="3600" dirty="0" err="1" smtClean="0"/>
              <a:t>Remus</a:t>
            </a:r>
            <a:r>
              <a:rPr lang="en-US" sz="3600" dirty="0" smtClean="0"/>
              <a:t> </a:t>
            </a:r>
          </a:p>
          <a:p>
            <a:pPr lvl="1"/>
            <a:r>
              <a:rPr lang="en-US" sz="3600" dirty="0" smtClean="0"/>
              <a:t>Sons of Rhea Silvia</a:t>
            </a:r>
            <a:endParaRPr lang="en-US" sz="3600" dirty="0"/>
          </a:p>
        </p:txBody>
      </p:sp>
      <p:pic>
        <p:nvPicPr>
          <p:cNvPr id="31746" name="Picture 2" descr="The Wooden Trojan Hor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371600"/>
            <a:ext cx="3038475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Romulus and </a:t>
            </a:r>
            <a:r>
              <a:rPr lang="en-US" dirty="0" err="1" smtClean="0"/>
              <a:t>Remus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2770" name="Picture 2" descr="http://www.sbceo.k12.ca.us/~vms/carlton/twin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1724025" cy="2066925"/>
          </a:xfrm>
          <a:prstGeom prst="rect">
            <a:avLst/>
          </a:prstGeom>
          <a:noFill/>
        </p:spPr>
      </p:pic>
      <p:pic>
        <p:nvPicPr>
          <p:cNvPr id="32772" name="Picture 4" descr="http://www.sbceo.k12.ca.us/~vms/carlton/twins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676400"/>
            <a:ext cx="3028950" cy="1733551"/>
          </a:xfrm>
          <a:prstGeom prst="rect">
            <a:avLst/>
          </a:prstGeom>
          <a:noFill/>
        </p:spPr>
      </p:pic>
      <p:pic>
        <p:nvPicPr>
          <p:cNvPr id="32774" name="Picture 6" descr="http://www.sbceo.k12.ca.us/~vms/carlton/twins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1600200"/>
            <a:ext cx="1752600" cy="2085976"/>
          </a:xfrm>
          <a:prstGeom prst="rect">
            <a:avLst/>
          </a:prstGeom>
          <a:noFill/>
        </p:spPr>
      </p:pic>
      <p:pic>
        <p:nvPicPr>
          <p:cNvPr id="32776" name="Picture 8" descr="http://www.sbceo.k12.ca.us/~vms/carlton/twins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962400"/>
            <a:ext cx="2971800" cy="2648399"/>
          </a:xfrm>
          <a:prstGeom prst="rect">
            <a:avLst/>
          </a:prstGeom>
          <a:noFill/>
        </p:spPr>
      </p:pic>
      <p:pic>
        <p:nvPicPr>
          <p:cNvPr id="32778" name="Picture 10" descr="http://www.sbceo.k12.ca.us/~vms/carlton/romulu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3810000"/>
            <a:ext cx="3609975" cy="2886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in ____ B.C.</a:t>
            </a:r>
          </a:p>
          <a:p>
            <a:r>
              <a:rPr lang="en-US" dirty="0" smtClean="0"/>
              <a:t>Began as a small villages on a group of ___ hills on ___ River</a:t>
            </a:r>
          </a:p>
          <a:p>
            <a:r>
              <a:rPr lang="en-US" dirty="0" smtClean="0"/>
              <a:t>Early settlers: farmers and herdsmen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268</Words>
  <Application>Microsoft Office PowerPoint</Application>
  <PresentationFormat>On-screen Show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Intro to Rome</vt:lpstr>
      <vt:lpstr>introduction</vt:lpstr>
      <vt:lpstr>Rome</vt:lpstr>
      <vt:lpstr>Location</vt:lpstr>
      <vt:lpstr>Location—tiber river</vt:lpstr>
      <vt:lpstr>“All Roads lead to Rome”</vt:lpstr>
      <vt:lpstr>Mythological Origins</vt:lpstr>
      <vt:lpstr>Romulus and Remus</vt:lpstr>
      <vt:lpstr>Early Rome</vt:lpstr>
      <vt:lpstr>Early Rome</vt:lpstr>
      <vt:lpstr>Etruscan Rule</vt:lpstr>
      <vt:lpstr>Establishment of the Republic</vt:lpstr>
      <vt:lpstr>Roman Assemblies</vt:lpstr>
      <vt:lpstr>Republic</vt:lpstr>
      <vt:lpstr>Struggle of the Orders</vt:lpstr>
      <vt:lpstr>Equality?</vt:lpstr>
    </vt:vector>
  </TitlesOfParts>
  <Company>CUSD 140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Rome</dc:title>
  <dc:creator>Tech</dc:creator>
  <cp:lastModifiedBy>Tech</cp:lastModifiedBy>
  <cp:revision>5</cp:revision>
  <dcterms:created xsi:type="dcterms:W3CDTF">2009-03-10T11:27:54Z</dcterms:created>
  <dcterms:modified xsi:type="dcterms:W3CDTF">2009-03-10T12:10:14Z</dcterms:modified>
</cp:coreProperties>
</file>