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DBBFBA-E579-40EA-AF50-117CB1128FD9}" type="datetimeFigureOut">
              <a:rPr lang="en-US" smtClean="0"/>
              <a:t>10/8/2008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D70E52C-5D76-4238-A4B8-A39B1ED4D4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Cognitive Learning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Who’s your role model?</a:t>
            </a:r>
            <a:endParaRPr lang="en-US" sz="3600" dirty="0"/>
          </a:p>
        </p:txBody>
      </p:sp>
      <p:pic>
        <p:nvPicPr>
          <p:cNvPr id="22530" name="Picture 2" descr="http://www.vistawallpaper.org/vista-wallpapers/michael-jor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538728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Learning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can we learn from a role model?</a:t>
            </a:r>
            <a:endParaRPr lang="en-US" sz="3600" dirty="0"/>
          </a:p>
        </p:txBody>
      </p:sp>
      <p:pic>
        <p:nvPicPr>
          <p:cNvPr id="23554" name="Picture 2" descr="http://images.google.com/url?q=http://walkingwithgrace.files.wordpress.com/2008/02/_39472371_tiger_woods_300x300.jpg&amp;usg=AFQjCNEQBNszZLAAQvjL_0IOVxACexBY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 do it; you watch me do it.</a:t>
            </a:r>
          </a:p>
          <a:p>
            <a:r>
              <a:rPr lang="en-US" sz="4000" dirty="0" smtClean="0"/>
              <a:t>I do it; you help me do it.</a:t>
            </a:r>
          </a:p>
          <a:p>
            <a:r>
              <a:rPr lang="en-US" sz="4000" dirty="0" smtClean="0"/>
              <a:t>You do it; I help you do it.</a:t>
            </a:r>
          </a:p>
          <a:p>
            <a:r>
              <a:rPr lang="en-US" sz="4000" dirty="0" smtClean="0"/>
              <a:t>You do it; I watch you do it.</a:t>
            </a:r>
            <a:endParaRPr lang="en-US" sz="4000" dirty="0"/>
          </a:p>
        </p:txBody>
      </p:sp>
      <p:pic>
        <p:nvPicPr>
          <p:cNvPr id="24578" name="Picture 2" descr="C:\Documents and Settings\millerje\Local Settings\Temporary Internet Files\Content.IE5\6L8NITO1\MPj04327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942" y="4154424"/>
            <a:ext cx="3607058" cy="270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ww.ronsaari.com/stockImages/newJersey/CatholicChurchInteriorCapeMayN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6200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Disinhibitory</a:t>
            </a:r>
            <a:r>
              <a:rPr lang="en-US" dirty="0" smtClean="0"/>
              <a:t> Effect</a:t>
            </a:r>
            <a:endParaRPr lang="en-US" dirty="0"/>
          </a:p>
        </p:txBody>
      </p:sp>
      <p:pic>
        <p:nvPicPr>
          <p:cNvPr id="26626" name="Picture 2" descr="C:\Documents and Settings\millerje\Local Settings\Temporary Internet Files\Content.IE5\NMVHTXJF\MCj0415982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05000"/>
            <a:ext cx="3962400" cy="4628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Inhibitory Effect</a:t>
            </a:r>
            <a:endParaRPr lang="en-US" dirty="0"/>
          </a:p>
        </p:txBody>
      </p:sp>
      <p:pic>
        <p:nvPicPr>
          <p:cNvPr id="27650" name="Picture 2" descr="C:\Documents and Settings\millerje\Local Settings\Temporary Internet Files\Content.IE5\6S4PXYCA\MCTN00610_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057400"/>
            <a:ext cx="4572000" cy="359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Insight</a:t>
            </a:r>
          </a:p>
          <a:p>
            <a:r>
              <a:rPr lang="en-US" sz="3600" dirty="0" smtClean="0"/>
              <a:t>Latent Learning </a:t>
            </a:r>
          </a:p>
          <a:p>
            <a:r>
              <a:rPr lang="en-US" sz="3600" dirty="0" smtClean="0"/>
              <a:t>Observational Learning</a:t>
            </a:r>
          </a:p>
          <a:p>
            <a:r>
              <a:rPr lang="en-US" sz="3600" dirty="0" smtClean="0"/>
              <a:t>Modeling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Analyze insight’s affect on learning.</a:t>
            </a:r>
          </a:p>
          <a:p>
            <a:r>
              <a:rPr lang="en-US" sz="3600" dirty="0" smtClean="0"/>
              <a:t>Evaluate the necessity of reinforcement.</a:t>
            </a:r>
          </a:p>
          <a:p>
            <a:r>
              <a:rPr lang="en-US" sz="3600" dirty="0" smtClean="0"/>
              <a:t>Describe how humans learn via observation.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pic>
        <p:nvPicPr>
          <p:cNvPr id="1026" name="Picture 2" descr="C:\Documents and Settings\millerje\Local Settings\Temporary Internet Files\Content.IE5\ER0RTQ7E\MCj041149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1584325" cy="1844675"/>
          </a:xfrm>
          <a:prstGeom prst="rect">
            <a:avLst/>
          </a:prstGeom>
          <a:noFill/>
        </p:spPr>
      </p:pic>
      <p:pic>
        <p:nvPicPr>
          <p:cNvPr id="1028" name="Picture 4" descr="C:\Documents and Settings\millerje\Local Settings\Temporary Internet Files\Content.IE5\GLQ03MLW\MCj015702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85999"/>
            <a:ext cx="2514600" cy="3310443"/>
          </a:xfrm>
          <a:prstGeom prst="rect">
            <a:avLst/>
          </a:prstGeom>
          <a:noFill/>
        </p:spPr>
      </p:pic>
      <p:pic>
        <p:nvPicPr>
          <p:cNvPr id="1030" name="Picture 6" descr="C:\Documents and Settings\millerje\Local Settings\Temporary Internet Files\Content.IE5\SZUREHEX\MCj042982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276600"/>
            <a:ext cx="2514600" cy="307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Wolfgang Kohler</a:t>
            </a:r>
            <a:endParaRPr lang="en-US" sz="3600" dirty="0"/>
          </a:p>
        </p:txBody>
      </p:sp>
      <p:pic>
        <p:nvPicPr>
          <p:cNvPr id="2050" name="Picture 2" descr="http://www.brynmawr.edu/Acads/Psych/rwozniak/Kohler18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2743200" cy="3769282"/>
          </a:xfrm>
          <a:prstGeom prst="rect">
            <a:avLst/>
          </a:prstGeom>
          <a:noFill/>
        </p:spPr>
      </p:pic>
      <p:pic>
        <p:nvPicPr>
          <p:cNvPr id="2052" name="Picture 4" descr="http://www.pigeon.psy.tufts.edu/psych26/images/kohle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67000"/>
            <a:ext cx="3505200" cy="3469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Have you ever learned something, but you were not motivate to use it?</a:t>
            </a:r>
            <a:endParaRPr lang="en-US" sz="3600" dirty="0"/>
          </a:p>
        </p:txBody>
      </p:sp>
      <p:pic>
        <p:nvPicPr>
          <p:cNvPr id="18435" name="Picture 3" descr="C:\Documents and Settings\millerje\Local Settings\Temporary Internet Files\Content.IE5\6S4PXYCA\MCj04135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95600"/>
            <a:ext cx="3966927" cy="344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Edward </a:t>
            </a:r>
            <a:r>
              <a:rPr lang="en-US" sz="3600" dirty="0" err="1" smtClean="0"/>
              <a:t>Tolman</a:t>
            </a:r>
            <a:endParaRPr lang="en-US" sz="3600" dirty="0"/>
          </a:p>
        </p:txBody>
      </p:sp>
      <p:pic>
        <p:nvPicPr>
          <p:cNvPr id="19458" name="Picture 2" descr="http://sunsite.berkeley.edu/uchistory/archives_exhibits/in_memoriam/images/larger/tolman_edw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70838"/>
            <a:ext cx="3886200" cy="457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millerje\Local Settings\Temporary Internet Files\Content.IE5\GLQ03MLW\MPj043313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27176"/>
            <a:ext cx="6400800" cy="480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B.F. Skinner was </a:t>
            </a:r>
            <a:r>
              <a:rPr lang="en-US" sz="8800" dirty="0" smtClean="0">
                <a:solidFill>
                  <a:srgbClr val="FF0000"/>
                </a:solidFill>
              </a:rPr>
              <a:t>WRONG!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psychology.uiowa.edu/faculty/wasserman/glossary/ski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95600"/>
            <a:ext cx="3038475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142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Cognitive Learning</vt:lpstr>
      <vt:lpstr>Bell Work</vt:lpstr>
      <vt:lpstr>Objectives</vt:lpstr>
      <vt:lpstr>Cognitive Processes</vt:lpstr>
      <vt:lpstr>Learning by Insight</vt:lpstr>
      <vt:lpstr>Latent Learning</vt:lpstr>
      <vt:lpstr>Latent Learning</vt:lpstr>
      <vt:lpstr>Slide 8</vt:lpstr>
      <vt:lpstr>What does the prove?</vt:lpstr>
      <vt:lpstr>Observational Learning</vt:lpstr>
      <vt:lpstr>Observational Learning (cont.)</vt:lpstr>
      <vt:lpstr>Modeling Effect</vt:lpstr>
      <vt:lpstr>Eliciting Effect</vt:lpstr>
      <vt:lpstr>Disinhibitory Effect</vt:lpstr>
      <vt:lpstr>Inhibitory Effect</vt:lpstr>
    </vt:vector>
  </TitlesOfParts>
  <Company>CEG140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Learning</dc:title>
  <dc:creator>millerje</dc:creator>
  <cp:lastModifiedBy>millerje</cp:lastModifiedBy>
  <cp:revision>3</cp:revision>
  <dcterms:created xsi:type="dcterms:W3CDTF">2008-10-08T15:23:57Z</dcterms:created>
  <dcterms:modified xsi:type="dcterms:W3CDTF">2008-10-08T15:47:24Z</dcterms:modified>
</cp:coreProperties>
</file>